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58B8-4373-37F7-CE9E-ECB94178D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1F12D-CE35-91B4-203D-D259353F1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870E-AB3F-16FB-5E5F-AE6BBED1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8C1A4-D92C-97F5-0305-8897C7E4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C3607-0336-8B09-7E87-A723AF8C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5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02A0-1F6C-5405-A9AD-C3ABB95A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BFC8FB-6503-2729-A0D2-E36EBCF3F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2464D-CF6C-BC4A-ABF7-A8F24C96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FB887-92E5-26F7-C8C7-355FDB4F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89B34-2F57-38C7-7E2E-00D31E20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D43D9-9F6D-1AE2-EE10-7E4C69B06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53EC5-43F9-882F-85CA-8933A32D9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E60A7-87F1-33D4-BC99-414FFF88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E23C-FAF9-5871-858D-94D392E3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21D9-1DF6-3210-83C7-D1CBE656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4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B8633-8AD1-1B30-0275-F79E290B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9315-5361-41CC-0601-54ED3D78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E7149-BEAC-58F8-B0D9-58C3FA93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69F0B-9CD9-1282-2EF1-75D1D501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7FCE5-6166-688E-70B9-75FAB67E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5864-A920-253A-9E1E-ACB38506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D3B1E-0A0A-FAF9-0A12-419475523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DD868-675F-9B9F-CFE2-28B8E7D4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5631-1276-3AE1-1B6D-8CDE34CA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CD46B-AE0A-FE46-B375-A0B03AD8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55FC-2336-63EA-20D9-FDA78AB1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CAC1-AC96-3F3F-9ADB-6B1554202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7B326-E5A5-0783-8EE4-F78A729B3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BC697-6201-0775-2D49-2D15003C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72009-7216-3F9A-C245-677F1ACC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22467-B925-D286-B16A-C7D6193DC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8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99AA-014F-8527-8E2F-254CF7DA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7A796-6CD1-C6B4-C4C0-04D9C52FE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CD0A-6999-0168-7463-7B7ADE32A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6283D-6AD2-08B2-5B9C-3D3F63B7C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BE630-298C-3272-80AA-56EA1D51E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D544D-05F3-0A44-436D-2C7DF74E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8C4B-543C-FE5B-B1D5-85D6B80F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06154E-72F7-D7F3-764B-A9DA2910F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9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3969-0304-F0D1-B40E-F0DFDEAF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613FA-1BEA-6E65-DF22-5F403AD6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FF148-F0E0-A492-FE63-8A9A492E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648EC-0DA9-C014-4A9E-D42B759D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4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2E508-EBDA-BAAD-6C30-86A86CD81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0263F-F047-18A3-5B69-F1BAD20D3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D27D-2AC0-D989-D290-85BF4C96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2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D5C3-E498-E111-7F61-23F0128E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AAEA-EBD5-440E-D6FB-84DFFB16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A7AA-7306-6D40-011E-16D8865F7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C37BF-EF8C-FD00-65E0-0F434FF7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1CBC1-64D5-87CB-CCA6-A2960EE9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D780A-B846-DB2F-FF63-D0CA5738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17D4-BCE3-0E1A-DFB8-E96A594B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1028B-C296-3E5C-F622-10394B8C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B834D-6DA0-2EB2-0B01-E7A2FADAC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C76AB-AF99-1309-0268-EB1D60F6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BAD17-BF62-8E2D-E816-5919D172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D4DB9-4659-AEF1-B5D1-7D7A11B2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3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8190A-CD3A-465D-C056-0DBEF1B6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8E53A-A93E-4B9F-9D5E-6E296ED20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0C62-EF96-2169-A95D-907507EF7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6E36F-0EDD-4176-A98E-F2A9933197C8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706F-153D-36EF-65DF-C0A93A668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3D54-348F-35CF-2C0E-56F90E02C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D0D95-361A-44DA-8B78-AEBD9F7AF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4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A9E7-9C05-E349-DAA1-B74E25DB9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Incongruence and 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C4F5B-F11C-8F1E-BECB-A7EAE47C4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PhyloSeminar</a:t>
            </a:r>
            <a:r>
              <a:rPr lang="en-US" dirty="0"/>
              <a:t> 2024</a:t>
            </a:r>
          </a:p>
          <a:p>
            <a:r>
              <a:rPr lang="en-US" dirty="0"/>
              <a:t>Julia Hobbie</a:t>
            </a:r>
          </a:p>
        </p:txBody>
      </p:sp>
    </p:spTree>
    <p:extLst>
      <p:ext uri="{BB962C8B-B14F-4D97-AF65-F5344CB8AC3E}">
        <p14:creationId xmlns:p14="http://schemas.microsoft.com/office/powerpoint/2010/main" val="192028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72CD-45C3-4424-B6E9-B56C9C66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4652-8C41-DD72-72B5-B4BE8087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F6246-902A-DDEF-84D3-6A7EEE2C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70" y="0"/>
            <a:ext cx="8718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6404-E09E-E864-DAF3-E658F1D5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EF920-A84D-0906-10EB-EADC8F9DD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03945-D3F8-EEC6-D3D7-18496601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292"/>
            <a:ext cx="12192000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4FB8C-A44C-9033-F47B-FF757EEF7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56" y="0"/>
            <a:ext cx="81843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E9B64-6CAF-F0FE-178D-7B4ACA2A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Incongruence?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EAD3-3310-287D-E4E6-F0ACC2F6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When the topologies of inferred trees don’t match up</a:t>
            </a:r>
          </a:p>
          <a:p>
            <a:r>
              <a:rPr lang="en-US" sz="2200" dirty="0"/>
              <a:t>Can be due to</a:t>
            </a:r>
          </a:p>
          <a:p>
            <a:pPr lvl="1"/>
            <a:r>
              <a:rPr lang="en-US" sz="1800" dirty="0"/>
              <a:t>Analytical factors (taxon or locus sampling, orthologues, LBA, alignment,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Biological factors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68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B9F7-6A57-3518-90B0-F2952047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Incomplete lineage sorting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92B4-D336-AF6A-B739-614BDD20E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5140" cy="4351338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Polymorphisms are preserved through a lineage split, so alleles coalesce farther back than the species split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Increased probability when </a:t>
            </a:r>
            <a:r>
              <a:rPr lang="en-US" sz="20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populations are large 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and the </a:t>
            </a:r>
            <a:r>
              <a:rPr lang="en-US" sz="20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time interval between speciation events is short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More detectable in recent divergences.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Address with </a:t>
            </a:r>
            <a:r>
              <a:rPr lang="en-US" sz="20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multispecies coalescent model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BEAST: uses Bayesian statistics to co-estimate gene trees and species phylogenies in the presence of ILS (comp. expensive)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Summary coalescent-based models: infer species trees from pre-inferred single-gene trees (increased error rates)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0DF9F-A411-C1B1-AA09-C72B9FDA9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942"/>
          <a:stretch/>
        </p:blipFill>
        <p:spPr>
          <a:xfrm>
            <a:off x="7525062" y="3777264"/>
            <a:ext cx="4407108" cy="2645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58298-2288-97F6-D793-09C223DDF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0"/>
          <a:stretch/>
        </p:blipFill>
        <p:spPr>
          <a:xfrm>
            <a:off x="8197532" y="934790"/>
            <a:ext cx="3156268" cy="26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9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B43-1EFB-CE1B-7DFC-DF89DBC2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0334-284E-7962-BAB3-793BD4ADC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9" y="6085708"/>
            <a:ext cx="10515600" cy="5709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Mol. Biol. </a:t>
            </a:r>
            <a:r>
              <a:rPr lang="en-US" dirty="0" err="1"/>
              <a:t>Evol</a:t>
            </a:r>
            <a:r>
              <a:rPr lang="en-US" dirty="0"/>
              <a:t>. doi:10.1093/</a:t>
            </a:r>
            <a:r>
              <a:rPr lang="en-US" dirty="0" err="1"/>
              <a:t>molbev</a:t>
            </a:r>
            <a:r>
              <a:rPr lang="en-US" dirty="0"/>
              <a:t>/msab063 Advance Access publication March 3,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7001-9775-C22C-B1E7-B8B06C83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1" y="0"/>
            <a:ext cx="10003773" cy="60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0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731DB-BBAB-3259-68CF-08BFBF06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4577"/>
            <a:ext cx="6295055" cy="5532386"/>
          </a:xfrm>
        </p:spPr>
        <p:txBody>
          <a:bodyPr/>
          <a:lstStyle/>
          <a:p>
            <a:r>
              <a:rPr lang="en-US" dirty="0"/>
              <a:t>Organellar vs nuclear phylogenies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5B5CD-C8B3-ED0F-04EF-2BB9C40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55" y="0"/>
            <a:ext cx="4011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3B72-CA22-B3C3-6A35-B9A79504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6BAB-DD42-84D4-A69E-7377388AE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35772-06F0-34AE-B618-EBA6006D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86" y="0"/>
            <a:ext cx="951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683F-CBB8-068B-95A0-F649B54F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26C9-38EE-D835-9363-B7E0F421A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45F1B-B803-A9A5-55FB-36C72855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2" y="3924289"/>
            <a:ext cx="3167062" cy="238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D62BB-FDAD-1E87-E872-A434D910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04" y="361377"/>
            <a:ext cx="8186738" cy="59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1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C027-BBA6-2B6F-7D17-63A71FF3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AED2-D542-2EDE-09E2-EB19E8A56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05C11-1DCA-5B53-BF8B-AECC9DD5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E4F1-497D-C406-1520-10DAD6BA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6B93-A13E-B4C4-D488-9E73D140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715B3-440B-25EC-F9CB-8DCC7F12C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3" y="0"/>
            <a:ext cx="6697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8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</TotalTime>
  <Words>151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Incongruence and ILS</vt:lpstr>
      <vt:lpstr>What is Incongruence?</vt:lpstr>
      <vt:lpstr>Incomplete lineage 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Incongruence and ILS</dc:title>
  <dc:creator>Julia Hobbie</dc:creator>
  <cp:lastModifiedBy>Julia Hobbie</cp:lastModifiedBy>
  <cp:revision>1</cp:revision>
  <dcterms:created xsi:type="dcterms:W3CDTF">2024-02-21T04:21:30Z</dcterms:created>
  <dcterms:modified xsi:type="dcterms:W3CDTF">2024-02-21T19:01:43Z</dcterms:modified>
</cp:coreProperties>
</file>